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404" r:id="rId3"/>
    <p:sldId id="416" r:id="rId4"/>
    <p:sldId id="433" r:id="rId5"/>
    <p:sldId id="531" r:id="rId6"/>
    <p:sldId id="364" r:id="rId7"/>
    <p:sldId id="532" r:id="rId8"/>
    <p:sldId id="417" r:id="rId9"/>
    <p:sldId id="383" r:id="rId10"/>
    <p:sldId id="413" r:id="rId11"/>
    <p:sldId id="534" r:id="rId12"/>
    <p:sldId id="431" r:id="rId13"/>
    <p:sldId id="415" r:id="rId14"/>
    <p:sldId id="414" r:id="rId15"/>
    <p:sldId id="535" r:id="rId16"/>
  </p:sldIdLst>
  <p:sldSz cx="9144000" cy="6858000" type="screen4x3"/>
  <p:notesSz cx="6858000" cy="9144000"/>
  <p:custDataLst>
    <p:tags r:id="rId19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 autoAdjust="0"/>
    <p:restoredTop sz="93103" autoAdjust="0"/>
  </p:normalViewPr>
  <p:slideViewPr>
    <p:cSldViewPr>
      <p:cViewPr varScale="1">
        <p:scale>
          <a:sx n="55" d="100"/>
          <a:sy n="55" d="100"/>
        </p:scale>
        <p:origin x="118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29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E219-E959-4E94-9E0A-7B5F60EC2A3F}" type="datetimeFigureOut">
              <a:rPr lang="nl-NL" smtClean="0"/>
              <a:t>06-11-18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F20A6-917B-47D1-9BC8-EEDBA08F72D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515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06-11-18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nl-NL" dirty="0"/>
              <a:t>v</a:t>
            </a:r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6">
            <a:extLst>
              <a:ext uri="{FF2B5EF4-FFF2-40B4-BE49-F238E27FC236}">
                <a16:creationId xmlns:a16="http://schemas.microsoft.com/office/drawing/2014/main" id="{1829A132-6D52-6440-81D6-A75BDB1BED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E0D8DF0-4055-F649-AADF-4DAE39AB36A3}" type="slidenum">
              <a:rPr lang="en-US" altLang="en-US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2</a:t>
            </a:fld>
            <a:endParaRPr lang="en-US" altLang="en-US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1683" name="Rectangle 1">
            <a:extLst>
              <a:ext uri="{FF2B5EF4-FFF2-40B4-BE49-F238E27FC236}">
                <a16:creationId xmlns:a16="http://schemas.microsoft.com/office/drawing/2014/main" id="{F4E488A0-282B-DC4A-A1BA-83D20A835C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4" name="Rectangle 2">
            <a:extLst>
              <a:ext uri="{FF2B5EF4-FFF2-40B4-BE49-F238E27FC236}">
                <a16:creationId xmlns:a16="http://schemas.microsoft.com/office/drawing/2014/main" id="{34474556-E947-3B41-85E3-7BE3611492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057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>
            <a:extLst>
              <a:ext uri="{FF2B5EF4-FFF2-40B4-BE49-F238E27FC236}">
                <a16:creationId xmlns:a16="http://schemas.microsoft.com/office/drawing/2014/main" id="{9AADC29C-7A17-C548-B10A-D69D77B56BB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654A0ED-1FF1-714C-8C13-0286137C0D03}" type="slidenum">
              <a:rPr lang="nl-NL" altLang="en-US" smtClean="0"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pPr>
                <a:spcBef>
                  <a:spcPct val="0"/>
                </a:spcBef>
              </a:pPr>
              <a:t>5</a:t>
            </a:fld>
            <a:endParaRPr lang="nl-NL" altLang="en-US">
              <a:solidFill>
                <a:schemeClr val="tx1"/>
              </a:solidFill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36AE4F85-687D-9141-A424-FFBE999970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52845808-55EA-7143-9AFF-2E476AAF65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848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83D813D4-E99C-CD4E-B77F-278D4437FB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2F4EDC5-1167-E24A-A39F-D7693AA71910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9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8E1D3EA4-60A5-4B40-919D-A22BE25157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B88061BF-8D72-6342-BC87-1FA8CB09A0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950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6">
            <a:extLst>
              <a:ext uri="{FF2B5EF4-FFF2-40B4-BE49-F238E27FC236}">
                <a16:creationId xmlns:a16="http://schemas.microsoft.com/office/drawing/2014/main" id="{F8F11573-01C8-F440-825D-DDDCD2D98E9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91161AC-E93A-7D4B-92BD-1C68810C4037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10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675" name="Rectangle 1">
            <a:extLst>
              <a:ext uri="{FF2B5EF4-FFF2-40B4-BE49-F238E27FC236}">
                <a16:creationId xmlns:a16="http://schemas.microsoft.com/office/drawing/2014/main" id="{919117B3-1669-8245-B775-24D02AC64A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6" name="Rectangle 2">
            <a:extLst>
              <a:ext uri="{FF2B5EF4-FFF2-40B4-BE49-F238E27FC236}">
                <a16:creationId xmlns:a16="http://schemas.microsoft.com/office/drawing/2014/main" id="{8D815CE3-E10E-0046-BF96-686FA57254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109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79BF655C-E505-2348-90EC-9FFD3123BA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60AED46B-F964-0D4E-88E0-C9172775B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30D8CC60-5FDB-664D-9663-F44701502493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>
              <a:buFont typeface="Times New Roman" panose="02020603050405020304" pitchFamily="18" charset="0"/>
              <a:buNone/>
            </a:pPr>
            <a:fld id="{70DDDDBE-616C-B646-9F09-C7AB2F49F4AA}" type="slidenum">
              <a:rPr lang="nl-NL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Font typeface="Times New Roman" panose="02020603050405020304" pitchFamily="18" charset="0"/>
                <a:buNone/>
              </a:pPr>
              <a:t>11</a:t>
            </a:fld>
            <a:endParaRPr lang="nl-NL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17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6">
            <a:extLst>
              <a:ext uri="{FF2B5EF4-FFF2-40B4-BE49-F238E27FC236}">
                <a16:creationId xmlns:a16="http://schemas.microsoft.com/office/drawing/2014/main" id="{9F0FE8D0-9A9F-C34A-BA05-82CD8DDB927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3796807-E956-AB42-9D1E-982209792544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14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531" name="Rectangle 1">
            <a:extLst>
              <a:ext uri="{FF2B5EF4-FFF2-40B4-BE49-F238E27FC236}">
                <a16:creationId xmlns:a16="http://schemas.microsoft.com/office/drawing/2014/main" id="{75E826C3-555F-2F47-BC7F-FBB56F5B0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2" name="Rectangle 2">
            <a:extLst>
              <a:ext uri="{FF2B5EF4-FFF2-40B4-BE49-F238E27FC236}">
                <a16:creationId xmlns:a16="http://schemas.microsoft.com/office/drawing/2014/main" id="{7A5F7D25-1314-6646-A09A-0C43E92CFE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812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B89F1766-C56A-C04F-994D-FDB94236AB9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39366AD-AC03-E94E-A5A9-7AB443CDCA93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15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6A9D0FE7-FAC7-9D41-8DE3-6BF000E3AA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2A38957C-29DE-7046-98E0-C16169F631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40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4399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59243" y="1052736"/>
            <a:ext cx="7389221" cy="1656184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359243" y="3934610"/>
            <a:ext cx="4042079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497060" y="3934685"/>
            <a:ext cx="3243080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pic>
        <p:nvPicPr>
          <p:cNvPr id="12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35" y="6543376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graph</a:t>
            </a:r>
          </a:p>
        </p:txBody>
      </p:sp>
      <p:pic>
        <p:nvPicPr>
          <p:cNvPr id="14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video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1640" y="1052736"/>
            <a:ext cx="7390800" cy="1656184"/>
          </a:xfrm>
        </p:spPr>
        <p:txBody>
          <a:bodyPr/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closure</a:t>
            </a:r>
          </a:p>
        </p:txBody>
      </p:sp>
      <p:pic>
        <p:nvPicPr>
          <p:cNvPr id="9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pic>
        <p:nvPicPr>
          <p:cNvPr id="10" name="Picture 7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7BBD7F-619A-E247-B6EC-6EA23F70B3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806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9D0AA8D-2442-5748-A2D1-F7D837CF75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4BB7F10-BAF7-DF4D-82D8-D49C41DC42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96B8207-8182-F34B-B73F-9E55B8B2A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FB3305-C8EF-A14E-A190-6BBAC464AF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4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030981" cy="4795836"/>
          </a:xfrm>
          <a:noFill/>
        </p:spPr>
        <p:txBody>
          <a:bodyPr vert="horz" wrap="none" lIns="0" tIns="0" rIns="0" bIns="0"/>
          <a:lstStyle>
            <a:lvl1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bg2"/>
                </a:solidFill>
              </a:defRPr>
            </a:lvl1pPr>
            <a:lvl2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tabLst/>
              <a:defRPr sz="2000">
                <a:solidFill>
                  <a:schemeClr val="bg2"/>
                </a:solidFill>
              </a:defRPr>
            </a:lvl6pPr>
            <a:lvl7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 sz="1400">
                <a:solidFill>
                  <a:schemeClr val="bg2"/>
                </a:solidFill>
              </a:defRPr>
            </a:lvl8pPr>
            <a:lvl9pPr>
              <a:defRPr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en-US" noProof="0" dirty="0"/>
              <a:t>Numbering</a:t>
            </a:r>
          </a:p>
          <a:p>
            <a:pPr lvl="1"/>
            <a:r>
              <a:rPr lang="en-US" noProof="0" dirty="0"/>
              <a:t>Bullet</a:t>
            </a:r>
          </a:p>
          <a:p>
            <a:pPr lvl="2"/>
            <a:r>
              <a:rPr lang="en-US" noProof="0" dirty="0"/>
              <a:t>Plain </a:t>
            </a:r>
            <a:r>
              <a:rPr lang="en-US" noProof="0" dirty="0" err="1"/>
              <a:t>tekst</a:t>
            </a:r>
            <a:r>
              <a:rPr lang="en-US" noProof="0" dirty="0"/>
              <a:t>	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yellow</a:t>
            </a:r>
          </a:p>
          <a:p>
            <a:pPr lvl="5"/>
            <a:r>
              <a:rPr lang="en-US" noProof="0" dirty="0"/>
              <a:t>Numbering</a:t>
            </a:r>
          </a:p>
          <a:p>
            <a:pPr lvl="6"/>
            <a:r>
              <a:rPr lang="en-US" noProof="0" dirty="0"/>
              <a:t>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5587316" y="1252539"/>
            <a:ext cx="3152019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3pPr>
              <a:defRPr/>
            </a:lvl3pPr>
            <a:lvl4pPr>
              <a:defRPr/>
            </a:lvl4pPr>
            <a:lvl5pPr>
              <a:defRPr/>
            </a:lvl5pPr>
            <a:lvl8pPr>
              <a:defRPr sz="1600"/>
            </a:lvl8pPr>
            <a:lvl9pPr>
              <a:defRPr/>
            </a:lvl9pPr>
          </a:lstStyle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pic>
        <p:nvPicPr>
          <p:cNvPr id="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84065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396986" y="1252539"/>
            <a:ext cx="234235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2" y="1252539"/>
            <a:ext cx="409117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25480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3104334" y="1252539"/>
            <a:ext cx="563500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5" y="1252539"/>
            <a:ext cx="833456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59312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1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2195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4648161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6762195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21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40915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7835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0490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5" y="404664"/>
            <a:ext cx="8334670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5" y="1252836"/>
            <a:ext cx="8334670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20" name="Rechthoek 19"/>
          <p:cNvSpPr/>
          <p:nvPr userDrawn="1"/>
        </p:nvSpPr>
        <p:spPr bwMode="auto">
          <a:xfrm>
            <a:off x="0" y="6453336"/>
            <a:ext cx="914400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/>
        </p:spPr>
        <p:txBody>
          <a:bodyPr vert="horz" wrap="square" lIns="68544" tIns="34272" rIns="68544" bIns="342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434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US" sz="1499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5" name="Grid" hidden="1"/>
          <p:cNvGrpSpPr/>
          <p:nvPr userDrawn="1"/>
        </p:nvGrpSpPr>
        <p:grpSpPr>
          <a:xfrm>
            <a:off x="0" y="0"/>
            <a:ext cx="9144000" cy="6858004"/>
            <a:chOff x="-2" y="-1"/>
            <a:chExt cx="9144000" cy="6858004"/>
          </a:xfrm>
        </p:grpSpPr>
        <p:sp>
          <p:nvSpPr>
            <p:cNvPr id="16" name="Rechthoek 15"/>
            <p:cNvSpPr/>
            <p:nvPr userDrawn="1"/>
          </p:nvSpPr>
          <p:spPr bwMode="auto">
            <a:xfrm>
              <a:off x="0" y="0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7" name="Rechthoek 16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8" name="Rechthoek 17"/>
            <p:cNvSpPr/>
            <p:nvPr userDrawn="1"/>
          </p:nvSpPr>
          <p:spPr bwMode="auto">
            <a:xfrm rot="5400000">
              <a:off x="5512664" y="3226670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9" name="Rechthoek 18"/>
            <p:cNvSpPr/>
            <p:nvPr userDrawn="1"/>
          </p:nvSpPr>
          <p:spPr bwMode="auto">
            <a:xfrm>
              <a:off x="0" y="8481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21" name="Rechthoek 20"/>
            <p:cNvSpPr/>
            <p:nvPr userDrawn="1"/>
          </p:nvSpPr>
          <p:spPr bwMode="auto">
            <a:xfrm>
              <a:off x="0" y="60486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hdr="0" ftr="0"/>
  <p:txStyles>
    <p:titleStyle>
      <a:lvl1pPr algn="l" defTabSz="685434" rtl="0" eaLnBrk="1" latinLnBrk="0" hangingPunct="1">
        <a:spcBef>
          <a:spcPct val="0"/>
        </a:spcBef>
        <a:buNone/>
        <a:defRPr sz="36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1pPr>
      <a:lvl2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4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6pPr>
      <a:lvl7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1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34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1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68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86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303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73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ryOC83PH1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oyanttools.org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052736"/>
            <a:ext cx="9143999" cy="1656184"/>
          </a:xfrm>
        </p:spPr>
        <p:txBody>
          <a:bodyPr/>
          <a:lstStyle/>
          <a:p>
            <a:pPr algn="ctr"/>
            <a:r>
              <a:rPr lang="en-US" sz="3600" dirty="0"/>
              <a:t>Digital Media Technology</a:t>
            </a:r>
            <a:br>
              <a:rPr lang="en-US" sz="3600" dirty="0"/>
            </a:br>
            <a:br>
              <a:rPr lang="en-US" sz="3600" i="1" dirty="0"/>
            </a:br>
            <a:r>
              <a:rPr lang="en-US" altLang="en-US" sz="3600" b="0" i="1"/>
              <a:t>Week 8: </a:t>
            </a:r>
            <a:r>
              <a:rPr lang="en-US" altLang="en-US" sz="3600" b="0" i="1" dirty="0"/>
              <a:t>Introduction to XSLT</a:t>
            </a:r>
            <a:endParaRPr lang="en-US" sz="3600" b="0" i="1" dirty="0"/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EB87BF1C-54CE-0E43-B988-FD58324BC6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88913"/>
            <a:ext cx="7199312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John Searle’s “</a:t>
            </a: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Chinese Room Argument</a:t>
            </a: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”</a:t>
            </a: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1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27650" name="Picture 1">
            <a:hlinkClick r:id="rId3"/>
            <a:extLst>
              <a:ext uri="{FF2B5EF4-FFF2-40B4-BE49-F238E27FC236}">
                <a16:creationId xmlns:a16="http://schemas.microsoft.com/office/drawing/2014/main" id="{A421C3BC-6889-A44E-B559-F09A50DC82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2205038"/>
            <a:ext cx="6480175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356647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1">
            <a:extLst>
              <a:ext uri="{FF2B5EF4-FFF2-40B4-BE49-F238E27FC236}">
                <a16:creationId xmlns:a16="http://schemas.microsoft.com/office/drawing/2014/main" id="{35EBBC15-EF7D-EF44-97E4-979BD0EDC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620713"/>
            <a:ext cx="4699000" cy="307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2" name="Picture 2">
            <a:extLst>
              <a:ext uri="{FF2B5EF4-FFF2-40B4-BE49-F238E27FC236}">
                <a16:creationId xmlns:a16="http://schemas.microsoft.com/office/drawing/2014/main" id="{373E103E-4EAB-8646-97AE-AA83DF35B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8" y="1557338"/>
            <a:ext cx="2065337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7">
            <a:extLst>
              <a:ext uri="{FF2B5EF4-FFF2-40B4-BE49-F238E27FC236}">
                <a16:creationId xmlns:a16="http://schemas.microsoft.com/office/drawing/2014/main" id="{51910044-6C46-874C-AD65-4549A9194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5300663"/>
            <a:ext cx="8136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sz="2800" dirty="0">
                <a:solidFill>
                  <a:schemeClr val="bg2"/>
                </a:solidFill>
              </a:rPr>
              <a:t>Langdon Winner, “Do Artefacts have Politics?”</a:t>
            </a:r>
          </a:p>
        </p:txBody>
      </p:sp>
    </p:spTree>
    <p:extLst>
      <p:ext uri="{BB962C8B-B14F-4D97-AF65-F5344CB8AC3E}">
        <p14:creationId xmlns:p14="http://schemas.microsoft.com/office/powerpoint/2010/main" val="1083146350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EC3B8020-5504-1540-9332-1198AC09B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63" y="476250"/>
            <a:ext cx="8335962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Subjectivity</a:t>
            </a: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7DFD5E4C-ACD7-E048-85DE-26A5274B8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6280" y="1340768"/>
            <a:ext cx="6552728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Algorithms are created by human programmers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They reflect subjective views on how textual phenomena ought to be identified an on how they can be analysed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Flanders and Jockers note that “tools bring the data into existence, not just into view”. Cf. Johanna Drucker: From Data to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. Or perhaps: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Facta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Constructa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?</a:t>
            </a:r>
            <a:b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071517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6">
            <a:extLst>
              <a:ext uri="{FF2B5EF4-FFF2-40B4-BE49-F238E27FC236}">
                <a16:creationId xmlns:a16="http://schemas.microsoft.com/office/drawing/2014/main" id="{CBC8D0EC-B5E2-CA4E-96D0-F228F4D27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097" y="1916832"/>
            <a:ext cx="1439862" cy="270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057EB3FD-80DB-6747-B0BE-D3F3FE319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0525"/>
            <a:ext cx="9144000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Opacity of algorithms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2325DA8-5B02-0149-8FED-FB85D54BD366}"/>
              </a:ext>
            </a:extLst>
          </p:cNvPr>
          <p:cNvCxnSpPr/>
          <p:nvPr/>
        </p:nvCxnSpPr>
        <p:spPr>
          <a:xfrm flipV="1">
            <a:off x="3969247" y="2437532"/>
            <a:ext cx="0" cy="187166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01" name="TextBox 1">
            <a:extLst>
              <a:ext uri="{FF2B5EF4-FFF2-40B4-BE49-F238E27FC236}">
                <a16:creationId xmlns:a16="http://schemas.microsoft.com/office/drawing/2014/main" id="{C1827C21-33BE-6946-8A95-1182F70BF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947" y="4348882"/>
            <a:ext cx="336755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1200" dirty="0">
                <a:hlinkClick r:id="rId3"/>
              </a:rPr>
              <a:t>www.voyant-tools.org</a:t>
            </a:r>
            <a:endParaRPr lang="en-US" altLang="en-US" sz="1200" dirty="0"/>
          </a:p>
          <a:p>
            <a:pPr algn="ctr"/>
            <a:endParaRPr lang="en-US" altLang="en-US" sz="1200" dirty="0"/>
          </a:p>
        </p:txBody>
      </p:sp>
      <p:sp>
        <p:nvSpPr>
          <p:cNvPr id="29702" name="Rectangle 3">
            <a:extLst>
              <a:ext uri="{FF2B5EF4-FFF2-40B4-BE49-F238E27FC236}">
                <a16:creationId xmlns:a16="http://schemas.microsoft.com/office/drawing/2014/main" id="{7C6C7807-E497-6C45-B4D2-2571E62F35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024" y="5428444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Tools</a:t>
            </a:r>
          </a:p>
        </p:txBody>
      </p:sp>
      <p:sp>
        <p:nvSpPr>
          <p:cNvPr id="29703" name="Rectangle 3">
            <a:extLst>
              <a:ext uri="{FF2B5EF4-FFF2-40B4-BE49-F238E27FC236}">
                <a16:creationId xmlns:a16="http://schemas.microsoft.com/office/drawing/2014/main" id="{EB6E87EE-928C-D444-B62A-E77495042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5536332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EF97C2-764D-D841-8C8C-94F7C22812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47" y="2126229"/>
            <a:ext cx="3367554" cy="20132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994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053086C5-2F1A-5746-9600-E7B3B438BF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45E6703E-F06E-1846-A864-2A6598DF66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7784" y="1371601"/>
            <a:ext cx="5546154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Exports from the Short Title Catalogue of the Netherlands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Books printed in the Netherlands or in Dutch before 1801.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Available as Linked Open Data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Ca. 80.000 records</a:t>
            </a: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Data encoded according to the MODS standard (Metadata Object Description Language)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3600" dirty="0">
                <a:solidFill>
                  <a:schemeClr val="tx1"/>
                </a:solidFill>
                <a:latin typeface="Verdana" panose="020B0604030504040204" pitchFamily="34" charset="0"/>
              </a:rPr>
            </a:br>
            <a:endParaRPr lang="en-US" altLang="nl-NL" sz="36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1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5872B87B-947A-8F4C-A3AE-4BA7591090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2138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Today’s Seminar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D47D9B-11F6-4040-8D18-33ECC1024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30" y="2060848"/>
            <a:ext cx="2281338" cy="113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7222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B9548D5D-8E03-B94E-AD6E-A394F65CB8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2607E1B1-36B3-B24C-864B-3D1955CEF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981075"/>
            <a:ext cx="7489825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&lt;mods&gt;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&lt;name type="personal"&gt;&lt;namePart&gt;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Molière (1622-1673)&lt;/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namePart&gt;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&lt;/name&gt;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&lt;titleInfo&gt;&lt;title&gt;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Le Sicilien, ou L'amour peintre, comedie. / By J.B.P. Moliere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&lt;/title&gt;&lt;/titleInfo&gt;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&lt;language&gt;&lt;languageTerm&gt;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fre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&lt;/languageTerm&gt;&lt;/language&gt;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&lt;originInfo&gt;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&lt;dateIssued&gt;1674&lt;/dateIssued&gt;&lt;publisher&gt;</a:t>
            </a:r>
            <a:b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</a:b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Elzevier, Daniel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&lt;/publisher&gt;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&lt;/originInfo&gt;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&lt;physicalDescription&gt;&lt;extent&gt;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duodecimo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&lt;/extent&gt;&lt;/physicalDescription&gt;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&lt;subject&gt;&lt;topic&gt;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Drama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Poetry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French language and literature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&lt;/topic&gt;&lt;/subject&gt;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&lt;/mods&gt;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4F5937-6485-FC4E-82F0-390303925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33375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b="1">
                <a:solidFill>
                  <a:schemeClr val="tx1"/>
                </a:solidFill>
                <a:latin typeface="Verdana" panose="020B0604030504040204" pitchFamily="34" charset="0"/>
              </a:rPr>
              <a:t>MODS record</a:t>
            </a:r>
            <a:endParaRPr lang="en-US" altLang="nl-NL" sz="2800" b="1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543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id="{0E6CB5BA-0E09-8C4C-BCA4-C3289EC391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0" y="1628800"/>
            <a:ext cx="698500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It brings computational techniques to bear on traditional humanistic questions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It studies the phenomenon of computation from a humanities perspective, and aims to understand the epistemological and the methodological implications of using computers in humanities research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Aft>
                <a:spcPct val="0"/>
              </a:spcAft>
            </a:pPr>
            <a:endParaRPr lang="en-GB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</a:pPr>
            <a:endParaRPr lang="nl-NL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endParaRPr lang="en-GB" altLang="en-US" dirty="0">
              <a:solidFill>
                <a:schemeClr val="tx2"/>
              </a:solidFill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70658" name="Text Box 3">
            <a:extLst>
              <a:ext uri="{FF2B5EF4-FFF2-40B4-BE49-F238E27FC236}">
                <a16:creationId xmlns:a16="http://schemas.microsoft.com/office/drawing/2014/main" id="{4D5A9B95-DBD1-3F40-BE67-16624F5D7E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33425"/>
            <a:ext cx="9144000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en-GB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Digital Humanities</a:t>
            </a:r>
            <a:endParaRPr lang="en-US" altLang="nl-NL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9489646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1DBF1E97-61C0-5048-B365-07D91229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549275"/>
            <a:ext cx="8334375" cy="431800"/>
          </a:xfrm>
        </p:spPr>
        <p:txBody>
          <a:bodyPr/>
          <a:lstStyle/>
          <a:p>
            <a:pPr algn="ctr" defTabSz="914400">
              <a:lnSpc>
                <a:spcPct val="93000"/>
              </a:lnSpc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dirty="0"/>
              <a:t>Expertise</a:t>
            </a:r>
          </a:p>
        </p:txBody>
      </p:sp>
      <p:sp>
        <p:nvSpPr>
          <p:cNvPr id="27650" name="TextBox 1">
            <a:extLst>
              <a:ext uri="{FF2B5EF4-FFF2-40B4-BE49-F238E27FC236}">
                <a16:creationId xmlns:a16="http://schemas.microsoft.com/office/drawing/2014/main" id="{6C02DA33-6A79-AE44-BCED-9E13A6382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5295900"/>
            <a:ext cx="45958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120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Vivian Lewis et al. , </a:t>
            </a:r>
            <a:r>
              <a:rPr lang="en-US" altLang="en-US" sz="1200" i="1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Building Expertise to Support Digital Scholarship: A Global Perspective</a:t>
            </a:r>
            <a:r>
              <a:rPr lang="en-US" altLang="en-US" sz="120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. CLIR, 2015.</a:t>
            </a:r>
          </a:p>
        </p:txBody>
      </p:sp>
      <p:pic>
        <p:nvPicPr>
          <p:cNvPr id="27651" name="Picture 3">
            <a:extLst>
              <a:ext uri="{FF2B5EF4-FFF2-40B4-BE49-F238E27FC236}">
                <a16:creationId xmlns:a16="http://schemas.microsoft.com/office/drawing/2014/main" id="{9446BF47-7B42-2B40-BB2A-2FDD165CA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4343"/>
            <a:ext cx="2198687" cy="285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Rectangle 2">
            <a:extLst>
              <a:ext uri="{FF2B5EF4-FFF2-40B4-BE49-F238E27FC236}">
                <a16:creationId xmlns:a16="http://schemas.microsoft.com/office/drawing/2014/main" id="{CC99A7C7-C096-1345-82F8-16393BD3A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4" y="1307306"/>
            <a:ext cx="4733925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Four components: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Domain knowledge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Skills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Competencies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Mindset</a:t>
            </a: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53936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B31ACC28-B356-4644-9A0A-BDFCDAD08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549275"/>
            <a:ext cx="8334375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Definitions of data</a:t>
            </a:r>
          </a:p>
        </p:txBody>
      </p:sp>
      <p:sp>
        <p:nvSpPr>
          <p:cNvPr id="61444" name="Rectangle 2">
            <a:extLst>
              <a:ext uri="{FF2B5EF4-FFF2-40B4-BE49-F238E27FC236}">
                <a16:creationId xmlns:a16="http://schemas.microsoft.com/office/drawing/2014/main" id="{28A37D8E-DDE6-2C42-BC58-1FC0EC7031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064" y="1196752"/>
            <a:ext cx="8010599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Arial" charset="0"/>
                <a:ea typeface="Arial Unicode MS" charset="0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Arial" charset="0"/>
                <a:ea typeface="Arial Unicode MS" charset="0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9pPr>
          </a:lstStyle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r>
              <a:rPr lang="en-US" altLang="nl-NL" sz="2000" dirty="0">
                <a:solidFill>
                  <a:schemeClr val="tx1"/>
                </a:solidFill>
                <a:latin typeface="Verdana" charset="0"/>
                <a:cs typeface="+mn-cs"/>
              </a:rPr>
              <a:t>”</a:t>
            </a: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factual records ... used as primary sources for scientific research, and that are commonly accepted in the scientific community as necessary to validate research findings</a:t>
            </a: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</a:rPr>
              <a:t>” (</a:t>
            </a:r>
            <a:r>
              <a:rPr lang="en-GB" sz="2800" i="1" dirty="0">
                <a:solidFill>
                  <a:schemeClr val="bg2"/>
                </a:solidFill>
                <a:latin typeface="+mn-lt"/>
                <a:ea typeface="+mn-ea"/>
              </a:rPr>
              <a:t>OECD report on Principles and Guidelines for Access to Research Data from Public</a:t>
            </a: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</a:rPr>
              <a:t>)</a:t>
            </a: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Facts refer to phenomena or events which “pertain to objective reality”. Data “represent real world facts” (</a:t>
            </a:r>
            <a:r>
              <a:rPr lang="en-GB" sz="2800" dirty="0" err="1">
                <a:solidFill>
                  <a:schemeClr val="bg2"/>
                </a:solidFill>
                <a:latin typeface="+mn-lt"/>
                <a:ea typeface="+mn-ea"/>
              </a:rPr>
              <a:t>Dervos</a:t>
            </a: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 &amp; Coleman, "A Common Sense Approach to Defining Data, Information, and Metadata")</a:t>
            </a: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45158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Box 8">
            <a:extLst>
              <a:ext uri="{FF2B5EF4-FFF2-40B4-BE49-F238E27FC236}">
                <a16:creationId xmlns:a16="http://schemas.microsoft.com/office/drawing/2014/main" id="{1D6C3CBB-DADA-6B46-823D-94AFFE672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60350"/>
            <a:ext cx="91440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Interpretation continuum</a:t>
            </a:r>
          </a:p>
        </p:txBody>
      </p:sp>
      <p:sp>
        <p:nvSpPr>
          <p:cNvPr id="29698" name="Text Box 11">
            <a:extLst>
              <a:ext uri="{FF2B5EF4-FFF2-40B4-BE49-F238E27FC236}">
                <a16:creationId xmlns:a16="http://schemas.microsoft.com/office/drawing/2014/main" id="{961537DA-320A-924B-B90D-F907FA85B6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9632" y="4913502"/>
            <a:ext cx="7416800" cy="664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/>
            <a:r>
              <a:rPr lang="en-US" altLang="en-US" sz="20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R. L. </a:t>
            </a:r>
            <a:r>
              <a:rPr lang="en-US" altLang="en-US" sz="20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Ackoff</a:t>
            </a:r>
            <a:r>
              <a:rPr lang="en-US" altLang="en-US" sz="20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, "From Data to Wisdom", in: Journal of Applied Systems Analysis, 16 (1989), pp. 3–9.</a:t>
            </a:r>
          </a:p>
        </p:txBody>
      </p:sp>
      <p:pic>
        <p:nvPicPr>
          <p:cNvPr id="29699" name="Picture 10" descr="http://jgollner.typepad.com/.a/6a00e54f8d091388330133f1fd373e970b-800wi">
            <a:extLst>
              <a:ext uri="{FF2B5EF4-FFF2-40B4-BE49-F238E27FC236}">
                <a16:creationId xmlns:a16="http://schemas.microsoft.com/office/drawing/2014/main" id="{782D3D82-7D2C-9E4A-AFED-602869BF6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932" y="1557541"/>
            <a:ext cx="3124200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4884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2" descr="920372">
            <a:extLst>
              <a:ext uri="{FF2B5EF4-FFF2-40B4-BE49-F238E27FC236}">
                <a16:creationId xmlns:a16="http://schemas.microsoft.com/office/drawing/2014/main" id="{F7BFA2D0-8E79-EE45-B385-269E42962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003300"/>
            <a:ext cx="330835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EDCD9E-15BF-B140-9D0F-C6E42215A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1700213"/>
            <a:ext cx="484822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85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01B77B16-9873-F246-B502-7B0D3A2FD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350" y="1125538"/>
            <a:ext cx="6840538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Captured data: raw data generated “through some form of measurement such as observation, surveys, lab and field experiments, record keeping […], cameras, scanners and sensors”.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Derived data: “produced through additional processing or analysis of captured data”. 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2400" dirty="0">
                <a:solidFill>
                  <a:schemeClr val="tx1"/>
                </a:solidFill>
                <a:latin typeface="Verdana" panose="020B0604030504040204" pitchFamily="34" charset="0"/>
              </a:rPr>
            </a:b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EB43D317-06F9-7E4C-88A9-6CE08D3BD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054" y="5373216"/>
            <a:ext cx="7489130" cy="378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r>
              <a:rPr lang="en-US" altLang="nl-NL" sz="2000" dirty="0">
                <a:solidFill>
                  <a:schemeClr val="bg2"/>
                </a:solidFill>
              </a:rPr>
              <a:t>Rob </a:t>
            </a:r>
            <a:r>
              <a:rPr lang="en-US" altLang="nl-NL" sz="2000" dirty="0" err="1">
                <a:solidFill>
                  <a:schemeClr val="bg2"/>
                </a:solidFill>
              </a:rPr>
              <a:t>Kitchin</a:t>
            </a:r>
            <a:r>
              <a:rPr lang="en-US" altLang="nl-NL" sz="2000" dirty="0">
                <a:solidFill>
                  <a:schemeClr val="bg2"/>
                </a:solidFill>
              </a:rPr>
              <a:t>, </a:t>
            </a:r>
            <a:r>
              <a:rPr lang="en-US" altLang="nl-NL" sz="2000" i="1" dirty="0">
                <a:solidFill>
                  <a:schemeClr val="bg2"/>
                </a:solidFill>
              </a:rPr>
              <a:t>The Data Revolution</a:t>
            </a:r>
            <a:r>
              <a:rPr lang="en-US" altLang="nl-NL" sz="2000" dirty="0">
                <a:solidFill>
                  <a:schemeClr val="bg2"/>
                </a:solidFill>
              </a:rPr>
              <a:t>, 2014</a:t>
            </a:r>
            <a:endParaRPr lang="en-US" alt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5062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>
            <a:extLst>
              <a:ext uri="{FF2B5EF4-FFF2-40B4-BE49-F238E27FC236}">
                <a16:creationId xmlns:a16="http://schemas.microsoft.com/office/drawing/2014/main" id="{024AE831-8820-A943-B011-E38AE887F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1775" y="1413941"/>
            <a:ext cx="5903913" cy="295116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86A7E050-9960-CA4F-9FD9-7D84BB9870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1525" y="1848916"/>
            <a:ext cx="2197100" cy="208121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34778F22-E2F8-814E-8A6A-3D6E9D648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3663" y="1848916"/>
            <a:ext cx="1836737" cy="208121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3" name="Rectangle 5">
            <a:extLst>
              <a:ext uri="{FF2B5EF4-FFF2-40B4-BE49-F238E27FC236}">
                <a16:creationId xmlns:a16="http://schemas.microsoft.com/office/drawing/2014/main" id="{EDEE1EBE-7D04-AF40-B0F9-1544B2272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163" y="2069579"/>
            <a:ext cx="1512887" cy="20796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4" name="TextBox 2">
            <a:extLst>
              <a:ext uri="{FF2B5EF4-FFF2-40B4-BE49-F238E27FC236}">
                <a16:creationId xmlns:a16="http://schemas.microsoft.com/office/drawing/2014/main" id="{6E5A3755-B202-204F-A368-ED801ABD0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163" y="2709341"/>
            <a:ext cx="15128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Verdana" panose="020B0604030504040204" pitchFamily="34" charset="0"/>
              </a:rPr>
              <a:t>Sources</a:t>
            </a:r>
          </a:p>
        </p:txBody>
      </p:sp>
      <p:sp>
        <p:nvSpPr>
          <p:cNvPr id="32775" name="TextBox 8">
            <a:extLst>
              <a:ext uri="{FF2B5EF4-FFF2-40B4-BE49-F238E27FC236}">
                <a16:creationId xmlns:a16="http://schemas.microsoft.com/office/drawing/2014/main" id="{F80E859F-C2A7-4347-9E09-E13445BD58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9625" y="2206104"/>
            <a:ext cx="2159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>
                <a:latin typeface="Verdana" panose="020B0604030504040204" pitchFamily="34" charset="0"/>
              </a:rPr>
              <a:t>“Captured </a:t>
            </a:r>
            <a:br>
              <a:rPr lang="en-US" altLang="en-US">
                <a:latin typeface="Verdana" panose="020B0604030504040204" pitchFamily="34" charset="0"/>
              </a:rPr>
            </a:br>
            <a:r>
              <a:rPr lang="en-US" altLang="en-US">
                <a:latin typeface="Verdana" panose="020B0604030504040204" pitchFamily="34" charset="0"/>
              </a:rPr>
              <a:t>data”:</a:t>
            </a:r>
            <a:br>
              <a:rPr lang="en-US" altLang="en-US">
                <a:latin typeface="Verdana" panose="020B0604030504040204" pitchFamily="34" charset="0"/>
              </a:rPr>
            </a:br>
            <a:r>
              <a:rPr lang="en-US" altLang="en-US">
                <a:latin typeface="Verdana" panose="020B0604030504040204" pitchFamily="34" charset="0"/>
              </a:rPr>
              <a:t>Discrete data values</a:t>
            </a:r>
          </a:p>
        </p:txBody>
      </p:sp>
      <p:sp>
        <p:nvSpPr>
          <p:cNvPr id="32776" name="TextBox 9">
            <a:extLst>
              <a:ext uri="{FF2B5EF4-FFF2-40B4-BE49-F238E27FC236}">
                <a16:creationId xmlns:a16="http://schemas.microsoft.com/office/drawing/2014/main" id="{9C5762F8-A902-AD41-A96D-745D325C4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2276872"/>
            <a:ext cx="183673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Verdana" panose="020B0604030504040204" pitchFamily="34" charset="0"/>
              </a:rPr>
              <a:t>“Derived data”:</a:t>
            </a:r>
          </a:p>
          <a:p>
            <a:pPr algn="ctr"/>
            <a:r>
              <a:rPr lang="en-US" altLang="en-US" dirty="0">
                <a:latin typeface="Verdana" panose="020B0604030504040204" pitchFamily="34" charset="0"/>
              </a:rPr>
              <a:t>Statistical resources</a:t>
            </a:r>
          </a:p>
        </p:txBody>
      </p:sp>
      <p:cxnSp>
        <p:nvCxnSpPr>
          <p:cNvPr id="32777" name="Straight Arrow Connector 16">
            <a:extLst>
              <a:ext uri="{FF2B5EF4-FFF2-40B4-BE49-F238E27FC236}">
                <a16:creationId xmlns:a16="http://schemas.microsoft.com/office/drawing/2014/main" id="{A519E84E-DE50-A643-AA20-CCD7BF6EFE7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78050" y="3053829"/>
            <a:ext cx="989013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78" name="Straight Arrow Connector 27">
            <a:extLst>
              <a:ext uri="{FF2B5EF4-FFF2-40B4-BE49-F238E27FC236}">
                <a16:creationId xmlns:a16="http://schemas.microsoft.com/office/drawing/2014/main" id="{89AFA7C4-94BE-D140-8157-2AC2AD7811D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08625" y="3064941"/>
            <a:ext cx="89693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Right Brace 1">
            <a:extLst>
              <a:ext uri="{FF2B5EF4-FFF2-40B4-BE49-F238E27FC236}">
                <a16:creationId xmlns:a16="http://schemas.microsoft.com/office/drawing/2014/main" id="{B6DBC081-41BB-EE4B-96F0-E281B528842E}"/>
              </a:ext>
            </a:extLst>
          </p:cNvPr>
          <p:cNvSpPr/>
          <p:nvPr/>
        </p:nvSpPr>
        <p:spPr>
          <a:xfrm rot="5400000">
            <a:off x="7091893" y="3665279"/>
            <a:ext cx="448995" cy="2718594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4FF5475B-4C7E-E14F-9CA9-96146B1AD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192" y="5499104"/>
            <a:ext cx="21157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latin typeface="Verdana" panose="020B0604030504040204" pitchFamily="34" charset="0"/>
              </a:rPr>
              <a:t>Algorithms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EBE1F98D-0A08-1E45-ADA9-87E26A2622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5563" y="482196"/>
            <a:ext cx="207010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latin typeface="Verdana" panose="020B0604030504040204" pitchFamily="34" charset="0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3415715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9">
            <a:extLst>
              <a:ext uri="{FF2B5EF4-FFF2-40B4-BE49-F238E27FC236}">
                <a16:creationId xmlns:a16="http://schemas.microsoft.com/office/drawing/2014/main" id="{2896DA88-C40B-6B48-AB42-23A0B2F653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4925" y="549275"/>
            <a:ext cx="91440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121608" rIns="90000" bIns="45000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lnSpc>
                <a:spcPct val="81000"/>
              </a:lnSpc>
              <a:spcBef>
                <a:spcPts val="363"/>
              </a:spcBef>
              <a:spcAft>
                <a:spcPct val="0"/>
              </a:spcAft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Artificial Intelligence</a:t>
            </a:r>
          </a:p>
        </p:txBody>
      </p:sp>
      <p:sp>
        <p:nvSpPr>
          <p:cNvPr id="23554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7F4ACF33-4EDD-E240-90F8-C07C08623F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60506B1C-D41E-FF4E-9E09-9F5DD7EBB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557338"/>
            <a:ext cx="5040313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Alan Turing, “Computing </a:t>
            </a:r>
            <a:r>
              <a:rPr lang="nl-NL" altLang="nl-NL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Machinery</a:t>
            </a: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altLang="nl-NL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and</a:t>
            </a: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Intelligence”</a:t>
            </a: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Turing test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The Universal Machine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Computer can perform any activity which can be caught in an algorithm (state of being “Turing-complete”)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Aft>
                <a:spcPct val="0"/>
              </a:spcAft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</a:pPr>
            <a:endParaRPr lang="nl-NL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endParaRPr lang="en-GB" altLang="nl-NL" dirty="0">
              <a:solidFill>
                <a:schemeClr val="tx2"/>
              </a:solidFill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23556" name="Picture 2" descr="turing_test">
            <a:extLst>
              <a:ext uri="{FF2B5EF4-FFF2-40B4-BE49-F238E27FC236}">
                <a16:creationId xmlns:a16="http://schemas.microsoft.com/office/drawing/2014/main" id="{F5012B56-93E0-DC48-89C8-B54A4D082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1989138"/>
            <a:ext cx="2303463" cy="263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2513480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3391503b78eef4dbc509238ebde2b79163865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4-3-windows-en-zonder-slidenr</Template>
  <TotalTime>6867</TotalTime>
  <Words>501</Words>
  <Application>Microsoft Macintosh PowerPoint</Application>
  <PresentationFormat>On-screen Show (4:3)</PresentationFormat>
  <Paragraphs>108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Unicode MS</vt:lpstr>
      <vt:lpstr>Arial</vt:lpstr>
      <vt:lpstr>Calibri</vt:lpstr>
      <vt:lpstr>Courier New</vt:lpstr>
      <vt:lpstr>Georgia</vt:lpstr>
      <vt:lpstr>Minion</vt:lpstr>
      <vt:lpstr>Times New Roman</vt:lpstr>
      <vt:lpstr>Verdana</vt:lpstr>
      <vt:lpstr>Corporate template-set Universiteit Leiden</vt:lpstr>
      <vt:lpstr>Digital Media Technology  Week 8: Introduction to XSLT</vt:lpstr>
      <vt:lpstr>PowerPoint Presentation</vt:lpstr>
      <vt:lpstr>Expertise</vt:lpstr>
      <vt:lpstr>Definitions of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Subjectivity</vt:lpstr>
      <vt:lpstr>Opacity of algorithms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Peter Verhaar</dc:creator>
  <cp:lastModifiedBy>Peter Verhaar</cp:lastModifiedBy>
  <cp:revision>129</cp:revision>
  <dcterms:created xsi:type="dcterms:W3CDTF">2017-06-05T20:40:23Z</dcterms:created>
  <dcterms:modified xsi:type="dcterms:W3CDTF">2018-11-06T08:26:09Z</dcterms:modified>
</cp:coreProperties>
</file>